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62000" y="698500"/>
            <a:ext cx="5715000" cy="495300"/>
          </a:xfrm>
          <a:prstGeom prst="rect">
            <a:avLst/>
          </a:prstGeom>
          <a:noFill/>
        </p:spPr>
        <p:txBody>
          <a:bodyPr wrap="square" lIns="0" rIns="0" tIns="0" bIns="0">
            <a:spAutoFit/>
          </a:bodyPr>
          <a:lstStyle/>
          <a:p>
            <a:r>
              <a:rPr b="1" sz="1300">
                <a:solidFill>
                  <a:srgbClr val="9A9A9A"/>
                </a:solidFill>
                <a:latin typeface="Calibri"/>
              </a:rPr>
              <a:t>RAKA ADITYA PRATAMA</a:t>
            </a:r>
          </a:p>
        </p:txBody>
      </p:sp>
      <p:sp>
        <p:nvSpPr>
          <p:cNvPr id="4" name="TextBox 3"/>
          <p:cNvSpPr txBox="1"/>
          <p:nvPr/>
        </p:nvSpPr>
        <p:spPr>
          <a:xfrm>
            <a:off x="762000" y="1905000"/>
            <a:ext cx="9525000" cy="1752600"/>
          </a:xfrm>
          <a:prstGeom prst="rect">
            <a:avLst/>
          </a:prstGeom>
          <a:noFill/>
        </p:spPr>
        <p:txBody>
          <a:bodyPr wrap="square" lIns="0" rIns="0" tIns="0" bIns="0">
            <a:spAutoFit/>
          </a:bodyPr>
          <a:lstStyle/>
          <a:p>
            <a:r>
              <a:rPr b="1" sz="4600">
                <a:solidFill>
                  <a:srgbClr val="EDEDED"/>
                </a:solidFill>
                <a:latin typeface="Calibri"/>
              </a:rPr>
              <a:t>Membantu UMKM tampil setara brand besar lewat identitas visual yang jelas dan konsisten.</a:t>
            </a:r>
          </a:p>
        </p:txBody>
      </p:sp>
      <p:sp>
        <p:nvSpPr>
          <p:cNvPr id="5" name="Rectangle 4"/>
          <p:cNvSpPr/>
          <p:nvPr/>
        </p:nvSpPr>
        <p:spPr>
          <a:xfrm>
            <a:off x="762000" y="4826000"/>
            <a:ext cx="1016000" cy="50800"/>
          </a:xfrm>
          <a:prstGeom prst="rect">
            <a:avLst/>
          </a:prstGeom>
          <a:solidFill>
            <a:srgbClr val="FF2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080000"/>
            <a:ext cx="8890000" cy="647700"/>
          </a:xfrm>
          <a:prstGeom prst="rect">
            <a:avLst/>
          </a:prstGeom>
          <a:noFill/>
        </p:spPr>
        <p:txBody>
          <a:bodyPr wrap="square" lIns="0" rIns="0" tIns="0" bIns="0">
            <a:spAutoFit/>
          </a:bodyPr>
          <a:lstStyle/>
          <a:p>
            <a:r>
              <a:rPr b="0" sz="1700">
                <a:solidFill>
                  <a:srgbClr val="9A9A9A"/>
                </a:solidFill>
                <a:latin typeface="Calibri"/>
              </a:rPr>
              <a:t>Graphic Designer &amp; Brand Identity · Yogyakarta</a:t>
            </a:r>
          </a:p>
        </p:txBody>
      </p:sp>
      <p:sp>
        <p:nvSpPr>
          <p:cNvPr id="7" name="TextBox 6"/>
          <p:cNvSpPr txBox="1"/>
          <p:nvPr/>
        </p:nvSpPr>
        <p:spPr>
          <a:xfrm>
            <a:off x="9398000" y="698500"/>
            <a:ext cx="2032000" cy="495300"/>
          </a:xfrm>
          <a:prstGeom prst="rect">
            <a:avLst/>
          </a:prstGeom>
          <a:noFill/>
        </p:spPr>
        <p:txBody>
          <a:bodyPr wrap="square" lIns="0" rIns="0" tIns="0" bIns="0">
            <a:spAutoFit/>
          </a:bodyPr>
          <a:lstStyle/>
          <a:p>
            <a:r>
              <a:rPr b="1" sz="1300">
                <a:solidFill>
                  <a:srgbClr val="FF2E63"/>
                </a:solidFill>
                <a:latin typeface="Calibri"/>
              </a:rPr>
              <a:t>PORTOFOLIO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62000" y="698500"/>
            <a:ext cx="5080000" cy="495300"/>
          </a:xfrm>
          <a:prstGeom prst="rect">
            <a:avLst/>
          </a:prstGeom>
          <a:noFill/>
        </p:spPr>
        <p:txBody>
          <a:bodyPr wrap="square" lIns="0" rIns="0" tIns="0" bIns="0">
            <a:spAutoFit/>
          </a:bodyPr>
          <a:lstStyle/>
          <a:p>
            <a:r>
              <a:rPr b="1" sz="1300">
                <a:solidFill>
                  <a:srgbClr val="FF2E63"/>
                </a:solidFill>
                <a:latin typeface="Calibri"/>
              </a:rPr>
              <a:t>01  TENTANG</a:t>
            </a:r>
          </a:p>
        </p:txBody>
      </p:sp>
      <p:sp>
        <p:nvSpPr>
          <p:cNvPr id="4" name="TextBox 3"/>
          <p:cNvSpPr txBox="1"/>
          <p:nvPr/>
        </p:nvSpPr>
        <p:spPr>
          <a:xfrm>
            <a:off x="762000" y="1270000"/>
            <a:ext cx="6667500" cy="647700"/>
          </a:xfrm>
          <a:prstGeom prst="rect">
            <a:avLst/>
          </a:prstGeom>
          <a:noFill/>
        </p:spPr>
        <p:txBody>
          <a:bodyPr wrap="square" lIns="0" rIns="0" tIns="0" bIns="0">
            <a:spAutoFit/>
          </a:bodyPr>
          <a:lstStyle/>
          <a:p>
            <a:r>
              <a:rPr b="0" sz="1700">
                <a:solidFill>
                  <a:srgbClr val="EDEDED"/>
                </a:solidFill>
                <a:latin typeface="Calibri"/>
              </a:rPr>
              <a:t>Saya desainer grafis dengan 4 tahun pengalaman merancang identitas brand, kemasan, dan konten media sosial untuk UMKM kuliner, kecantikan, dan acara seni. Saya memulai setiap proyek dari riset audiens dan pesaing, lalu menerjemahkannya menjadi sistem visual yang mudah dipakai tim klien sehari-hari. Saat ini saya terbuka untuk peran Graphic Designer atau Brand Designer di tim in-house maupun agensi.</a:t>
            </a:r>
          </a:p>
        </p:txBody>
      </p:sp>
      <p:sp>
        <p:nvSpPr>
          <p:cNvPr id="5" name="Rectangle 4"/>
          <p:cNvSpPr/>
          <p:nvPr/>
        </p:nvSpPr>
        <p:spPr>
          <a:xfrm>
            <a:off x="8255000" y="1397000"/>
            <a:ext cx="3175000" cy="12700"/>
          </a:xfrm>
          <a:prstGeom prst="rect">
            <a:avLst/>
          </a:prstGeom>
          <a:solidFill>
            <a:srgbClr val="2A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55000" y="1587500"/>
            <a:ext cx="3175000" cy="1524000"/>
          </a:xfrm>
          <a:prstGeom prst="rect">
            <a:avLst/>
          </a:prstGeom>
          <a:noFill/>
        </p:spPr>
        <p:txBody>
          <a:bodyPr wrap="square" lIns="0" rIns="0" tIns="0" bIns="0">
            <a:spAutoFit/>
          </a:bodyPr>
          <a:lstStyle/>
          <a:p>
            <a:r>
              <a:rPr b="1" sz="4000">
                <a:solidFill>
                  <a:srgbClr val="EDEDED"/>
                </a:solidFill>
                <a:latin typeface="Calibri"/>
              </a:rPr>
              <a:t>30+</a:t>
            </a:r>
          </a:p>
        </p:txBody>
      </p:sp>
      <p:sp>
        <p:nvSpPr>
          <p:cNvPr id="7" name="TextBox 6"/>
          <p:cNvSpPr txBox="1"/>
          <p:nvPr/>
        </p:nvSpPr>
        <p:spPr>
          <a:xfrm>
            <a:off x="8255000" y="2286000"/>
            <a:ext cx="3175000" cy="495300"/>
          </a:xfrm>
          <a:prstGeom prst="rect">
            <a:avLst/>
          </a:prstGeom>
          <a:noFill/>
        </p:spPr>
        <p:txBody>
          <a:bodyPr wrap="square" lIns="0" rIns="0" tIns="0" bIns="0">
            <a:spAutoFit/>
          </a:bodyPr>
          <a:lstStyle/>
          <a:p>
            <a:r>
              <a:rPr b="0" sz="1300">
                <a:solidFill>
                  <a:srgbClr val="9A9A9A"/>
                </a:solidFill>
                <a:latin typeface="Calibri"/>
              </a:rPr>
              <a:t>Brand UMKM yang ditangani</a:t>
            </a:r>
          </a:p>
        </p:txBody>
      </p:sp>
      <p:sp>
        <p:nvSpPr>
          <p:cNvPr id="8" name="Rectangle 7"/>
          <p:cNvSpPr/>
          <p:nvPr/>
        </p:nvSpPr>
        <p:spPr>
          <a:xfrm>
            <a:off x="8255000" y="2857500"/>
            <a:ext cx="3175000" cy="12700"/>
          </a:xfrm>
          <a:prstGeom prst="rect">
            <a:avLst/>
          </a:prstGeom>
          <a:solidFill>
            <a:srgbClr val="2A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55000" y="3048000"/>
            <a:ext cx="3175000" cy="1524000"/>
          </a:xfrm>
          <a:prstGeom prst="rect">
            <a:avLst/>
          </a:prstGeom>
          <a:noFill/>
        </p:spPr>
        <p:txBody>
          <a:bodyPr wrap="square" lIns="0" rIns="0" tIns="0" bIns="0">
            <a:spAutoFit/>
          </a:bodyPr>
          <a:lstStyle/>
          <a:p>
            <a:r>
              <a:rPr b="1" sz="4000">
                <a:solidFill>
                  <a:srgbClr val="EDEDED"/>
                </a:solidFill>
                <a:latin typeface="Calibri"/>
              </a:rPr>
              <a:t>4 Tahun</a:t>
            </a:r>
          </a:p>
        </p:txBody>
      </p:sp>
      <p:sp>
        <p:nvSpPr>
          <p:cNvPr id="10" name="TextBox 9"/>
          <p:cNvSpPr txBox="1"/>
          <p:nvPr/>
        </p:nvSpPr>
        <p:spPr>
          <a:xfrm>
            <a:off x="8255000" y="3746500"/>
            <a:ext cx="3175000" cy="495300"/>
          </a:xfrm>
          <a:prstGeom prst="rect">
            <a:avLst/>
          </a:prstGeom>
          <a:noFill/>
        </p:spPr>
        <p:txBody>
          <a:bodyPr wrap="square" lIns="0" rIns="0" tIns="0" bIns="0">
            <a:spAutoFit/>
          </a:bodyPr>
          <a:lstStyle/>
          <a:p>
            <a:r>
              <a:rPr b="0" sz="1300">
                <a:solidFill>
                  <a:srgbClr val="9A9A9A"/>
                </a:solidFill>
                <a:latin typeface="Calibri"/>
              </a:rPr>
              <a:t>Pengalaman desain</a:t>
            </a:r>
          </a:p>
        </p:txBody>
      </p:sp>
      <p:sp>
        <p:nvSpPr>
          <p:cNvPr id="11" name="Rectangle 10"/>
          <p:cNvSpPr/>
          <p:nvPr/>
        </p:nvSpPr>
        <p:spPr>
          <a:xfrm>
            <a:off x="8255000" y="4318000"/>
            <a:ext cx="3175000" cy="12700"/>
          </a:xfrm>
          <a:prstGeom prst="rect">
            <a:avLst/>
          </a:prstGeom>
          <a:solidFill>
            <a:srgbClr val="2A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55000" y="4508500"/>
            <a:ext cx="3175000" cy="1524000"/>
          </a:xfrm>
          <a:prstGeom prst="rect">
            <a:avLst/>
          </a:prstGeom>
          <a:noFill/>
        </p:spPr>
        <p:txBody>
          <a:bodyPr wrap="square" lIns="0" rIns="0" tIns="0" bIns="0">
            <a:spAutoFit/>
          </a:bodyPr>
          <a:lstStyle/>
          <a:p>
            <a:r>
              <a:rPr b="1" sz="4000">
                <a:solidFill>
                  <a:srgbClr val="EDEDED"/>
                </a:solidFill>
                <a:latin typeface="Calibri"/>
              </a:rPr>
              <a:t>2x</a:t>
            </a:r>
          </a:p>
        </p:txBody>
      </p:sp>
      <p:sp>
        <p:nvSpPr>
          <p:cNvPr id="13" name="TextBox 12"/>
          <p:cNvSpPr txBox="1"/>
          <p:nvPr/>
        </p:nvSpPr>
        <p:spPr>
          <a:xfrm>
            <a:off x="8255000" y="5207000"/>
            <a:ext cx="3175000" cy="495300"/>
          </a:xfrm>
          <a:prstGeom prst="rect">
            <a:avLst/>
          </a:prstGeom>
          <a:noFill/>
        </p:spPr>
        <p:txBody>
          <a:bodyPr wrap="square" lIns="0" rIns="0" tIns="0" bIns="0">
            <a:spAutoFit/>
          </a:bodyPr>
          <a:lstStyle/>
          <a:p>
            <a:r>
              <a:rPr b="0" sz="1300">
                <a:solidFill>
                  <a:srgbClr val="9A9A9A"/>
                </a:solidFill>
                <a:latin typeface="Calibri"/>
              </a:rPr>
              <a:t>Rata-rata kenaikan engagement klien media sosial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senja-logo.png"/>
          <p:cNvPicPr>
            <a:picLocks noChangeAspect="1"/>
          </p:cNvPicPr>
          <p:nvPr/>
        </p:nvPicPr>
        <p:blipFill>
          <a:blip r:embed="rId2"/>
          <a:stretch>
            <a:fillRect/>
          </a:stretch>
        </p:blipFill>
        <p:spPr>
          <a:xfrm>
            <a:off x="0" y="0"/>
            <a:ext cx="7112000" cy="4445000"/>
          </a:xfrm>
          <a:prstGeom prst="rect">
            <a:avLst/>
          </a:prstGeom>
        </p:spPr>
      </p:pic>
      <p:sp>
        <p:nvSpPr>
          <p:cNvPr id="4" name="TextBox 3"/>
          <p:cNvSpPr txBox="1"/>
          <p:nvPr/>
        </p:nvSpPr>
        <p:spPr>
          <a:xfrm>
            <a:off x="7620000" y="571500"/>
            <a:ext cx="4064000" cy="457200"/>
          </a:xfrm>
          <a:prstGeom prst="rect">
            <a:avLst/>
          </a:prstGeom>
          <a:noFill/>
        </p:spPr>
        <p:txBody>
          <a:bodyPr wrap="square" lIns="0" rIns="0" tIns="0" bIns="0">
            <a:spAutoFit/>
          </a:bodyPr>
          <a:lstStyle/>
          <a:p>
            <a:r>
              <a:rPr b="1" sz="1200">
                <a:solidFill>
                  <a:srgbClr val="FF2E63"/>
                </a:solidFill>
                <a:latin typeface="Calibri"/>
              </a:rPr>
              <a:t>02  BRAND DESIGNER · 2024</a:t>
            </a:r>
          </a:p>
        </p:txBody>
      </p:sp>
      <p:sp>
        <p:nvSpPr>
          <p:cNvPr id="5" name="TextBox 4"/>
          <p:cNvSpPr txBox="1"/>
          <p:nvPr/>
        </p:nvSpPr>
        <p:spPr>
          <a:xfrm>
            <a:off x="7620000" y="952500"/>
            <a:ext cx="4064000" cy="1028700"/>
          </a:xfrm>
          <a:prstGeom prst="rect">
            <a:avLst/>
          </a:prstGeom>
          <a:noFill/>
        </p:spPr>
        <p:txBody>
          <a:bodyPr wrap="square" lIns="0" rIns="0" tIns="0" bIns="0">
            <a:spAutoFit/>
          </a:bodyPr>
          <a:lstStyle/>
          <a:p>
            <a:r>
              <a:rPr b="1" sz="2700">
                <a:solidFill>
                  <a:srgbClr val="EDEDED"/>
                </a:solidFill>
                <a:latin typeface="Calibri"/>
              </a:rPr>
              <a:t>Identitas Brand Senja Kopi &amp; Ruang</a:t>
            </a:r>
          </a:p>
        </p:txBody>
      </p:sp>
      <p:sp>
        <p:nvSpPr>
          <p:cNvPr id="6" name="TextBox 5"/>
          <p:cNvSpPr txBox="1"/>
          <p:nvPr/>
        </p:nvSpPr>
        <p:spPr>
          <a:xfrm>
            <a:off x="7620000" y="2540000"/>
            <a:ext cx="4064000" cy="533400"/>
          </a:xfrm>
          <a:prstGeom prst="rect">
            <a:avLst/>
          </a:prstGeom>
          <a:noFill/>
        </p:spPr>
        <p:txBody>
          <a:bodyPr wrap="square" lIns="0" rIns="0" tIns="0" bIns="0">
            <a:spAutoFit/>
          </a:bodyPr>
          <a:lstStyle/>
          <a:p>
            <a:r>
              <a:rPr b="0" sz="1400">
                <a:solidFill>
                  <a:srgbClr val="9A9A9A"/>
                </a:solidFill>
                <a:latin typeface="Calibri"/>
              </a:rPr>
              <a:t>Logo, palet warna, dan aplikasi kemasan untuk kedai kopi baru di Yogyakarta.</a:t>
            </a:r>
          </a:p>
        </p:txBody>
      </p:sp>
      <p:sp>
        <p:nvSpPr>
          <p:cNvPr id="7" name="TextBox 6"/>
          <p:cNvSpPr txBox="1"/>
          <p:nvPr/>
        </p:nvSpPr>
        <p:spPr>
          <a:xfrm>
            <a:off x="762000" y="4889500"/>
            <a:ext cx="3302000" cy="419100"/>
          </a:xfrm>
          <a:prstGeom prst="rect">
            <a:avLst/>
          </a:prstGeom>
          <a:noFill/>
        </p:spPr>
        <p:txBody>
          <a:bodyPr wrap="square" lIns="0" rIns="0" tIns="0" bIns="0">
            <a:spAutoFit/>
          </a:bodyPr>
          <a:lstStyle/>
          <a:p>
            <a:r>
              <a:rPr b="1" sz="1100">
                <a:solidFill>
                  <a:srgbClr val="FF2E63"/>
                </a:solidFill>
                <a:latin typeface="Calibri"/>
              </a:rPr>
              <a:t>MASALAH</a:t>
            </a:r>
          </a:p>
        </p:txBody>
      </p:sp>
      <p:sp>
        <p:nvSpPr>
          <p:cNvPr id="8" name="TextBox 7"/>
          <p:cNvSpPr txBox="1"/>
          <p:nvPr/>
        </p:nvSpPr>
        <p:spPr>
          <a:xfrm>
            <a:off x="762000" y="5175250"/>
            <a:ext cx="3302000" cy="495300"/>
          </a:xfrm>
          <a:prstGeom prst="rect">
            <a:avLst/>
          </a:prstGeom>
          <a:noFill/>
        </p:spPr>
        <p:txBody>
          <a:bodyPr wrap="square" lIns="0" rIns="0" tIns="0" bIns="0">
            <a:spAutoFit/>
          </a:bodyPr>
          <a:lstStyle/>
          <a:p>
            <a:r>
              <a:rPr b="0" sz="1300">
                <a:solidFill>
                  <a:srgbClr val="EDEDED"/>
                </a:solidFill>
                <a:latin typeface="Calibri"/>
              </a:rPr>
              <a:t>Kedai baru sulit dibedakan dari puluhan kedai kopi di sekitarnya dan belum punya identitas visual.</a:t>
            </a:r>
          </a:p>
        </p:txBody>
      </p:sp>
      <p:sp>
        <p:nvSpPr>
          <p:cNvPr id="9" name="TextBox 8"/>
          <p:cNvSpPr txBox="1"/>
          <p:nvPr/>
        </p:nvSpPr>
        <p:spPr>
          <a:xfrm>
            <a:off x="4445000" y="4889500"/>
            <a:ext cx="3302000" cy="419100"/>
          </a:xfrm>
          <a:prstGeom prst="rect">
            <a:avLst/>
          </a:prstGeom>
          <a:noFill/>
        </p:spPr>
        <p:txBody>
          <a:bodyPr wrap="square" lIns="0" rIns="0" tIns="0" bIns="0">
            <a:spAutoFit/>
          </a:bodyPr>
          <a:lstStyle/>
          <a:p>
            <a:r>
              <a:rPr b="1" sz="1100">
                <a:solidFill>
                  <a:srgbClr val="FF2E63"/>
                </a:solidFill>
                <a:latin typeface="Calibri"/>
              </a:rPr>
              <a:t>PROSES</a:t>
            </a:r>
          </a:p>
        </p:txBody>
      </p:sp>
      <p:sp>
        <p:nvSpPr>
          <p:cNvPr id="10" name="TextBox 9"/>
          <p:cNvSpPr txBox="1"/>
          <p:nvPr/>
        </p:nvSpPr>
        <p:spPr>
          <a:xfrm>
            <a:off x="4445000" y="5175250"/>
            <a:ext cx="3302000" cy="495300"/>
          </a:xfrm>
          <a:prstGeom prst="rect">
            <a:avLst/>
          </a:prstGeom>
          <a:noFill/>
        </p:spPr>
        <p:txBody>
          <a:bodyPr wrap="square" lIns="0" rIns="0" tIns="0" bIns="0">
            <a:spAutoFit/>
          </a:bodyPr>
          <a:lstStyle/>
          <a:p>
            <a:r>
              <a:rPr b="0" sz="1300">
                <a:solidFill>
                  <a:srgbClr val="EDEDED"/>
                </a:solidFill>
                <a:latin typeface="Calibri"/>
              </a:rPr>
              <a:t>Riset 15 kedai pesaing, tiga arah konsep, lalu logo monogram matahari terbenam dengan palet hijau tua dan emas yang hangat.</a:t>
            </a:r>
          </a:p>
        </p:txBody>
      </p:sp>
      <p:sp>
        <p:nvSpPr>
          <p:cNvPr id="11" name="TextBox 10"/>
          <p:cNvSpPr txBox="1"/>
          <p:nvPr/>
        </p:nvSpPr>
        <p:spPr>
          <a:xfrm>
            <a:off x="8128000" y="4889500"/>
            <a:ext cx="3302000" cy="419100"/>
          </a:xfrm>
          <a:prstGeom prst="rect">
            <a:avLst/>
          </a:prstGeom>
          <a:noFill/>
        </p:spPr>
        <p:txBody>
          <a:bodyPr wrap="square" lIns="0" rIns="0" tIns="0" bIns="0">
            <a:spAutoFit/>
          </a:bodyPr>
          <a:lstStyle/>
          <a:p>
            <a:r>
              <a:rPr b="1" sz="1100">
                <a:solidFill>
                  <a:srgbClr val="FF2E63"/>
                </a:solidFill>
                <a:latin typeface="Calibri"/>
              </a:rPr>
              <a:t>HASIL</a:t>
            </a:r>
          </a:p>
        </p:txBody>
      </p:sp>
      <p:sp>
        <p:nvSpPr>
          <p:cNvPr id="12" name="TextBox 11"/>
          <p:cNvSpPr txBox="1"/>
          <p:nvPr/>
        </p:nvSpPr>
        <p:spPr>
          <a:xfrm>
            <a:off x="8128000" y="5175250"/>
            <a:ext cx="3302000" cy="495300"/>
          </a:xfrm>
          <a:prstGeom prst="rect">
            <a:avLst/>
          </a:prstGeom>
          <a:noFill/>
        </p:spPr>
        <p:txBody>
          <a:bodyPr wrap="square" lIns="0" rIns="0" tIns="0" bIns="0">
            <a:spAutoFit/>
          </a:bodyPr>
          <a:lstStyle/>
          <a:p>
            <a:r>
              <a:rPr b="0" sz="1300">
                <a:solidFill>
                  <a:srgbClr val="EDEDED"/>
                </a:solidFill>
                <a:latin typeface="Calibri"/>
              </a:rPr>
              <a:t>Identitas dipakai di gelas, papan menu, kemasan biji kopi, dan Instagram; pemilik melaporkan pelanggan lebih mudah mengenali kedainya.</a:t>
            </a:r>
          </a:p>
        </p:txBody>
      </p:sp>
      <p:sp>
        <p:nvSpPr>
          <p:cNvPr id="13" name="TextBox 12"/>
          <p:cNvSpPr txBox="1"/>
          <p:nvPr/>
        </p:nvSpPr>
        <p:spPr>
          <a:xfrm>
            <a:off x="7620000" y="3810000"/>
            <a:ext cx="4064000" cy="457200"/>
          </a:xfrm>
          <a:prstGeom prst="rect">
            <a:avLst/>
          </a:prstGeom>
          <a:noFill/>
        </p:spPr>
        <p:txBody>
          <a:bodyPr wrap="square" lIns="0" rIns="0" tIns="0" bIns="0">
            <a:spAutoFit/>
          </a:bodyPr>
          <a:lstStyle/>
          <a:p>
            <a:r>
              <a:rPr b="0" sz="1200">
                <a:solidFill>
                  <a:srgbClr val="9A9A9A"/>
                </a:solidFill>
                <a:latin typeface="Calibri"/>
              </a:rPr>
              <a:t>Tools: Adobe Illustrator, Figma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glowskin-feed.png"/>
          <p:cNvPicPr>
            <a:picLocks noChangeAspect="1"/>
          </p:cNvPicPr>
          <p:nvPr/>
        </p:nvPicPr>
        <p:blipFill>
          <a:blip r:embed="rId2"/>
          <a:stretch>
            <a:fillRect/>
          </a:stretch>
        </p:blipFill>
        <p:spPr>
          <a:xfrm>
            <a:off x="0" y="0"/>
            <a:ext cx="7112000" cy="4445000"/>
          </a:xfrm>
          <a:prstGeom prst="rect">
            <a:avLst/>
          </a:prstGeom>
        </p:spPr>
      </p:pic>
      <p:sp>
        <p:nvSpPr>
          <p:cNvPr id="4" name="TextBox 3"/>
          <p:cNvSpPr txBox="1"/>
          <p:nvPr/>
        </p:nvSpPr>
        <p:spPr>
          <a:xfrm>
            <a:off x="7620000" y="571500"/>
            <a:ext cx="4064000" cy="457200"/>
          </a:xfrm>
          <a:prstGeom prst="rect">
            <a:avLst/>
          </a:prstGeom>
          <a:noFill/>
        </p:spPr>
        <p:txBody>
          <a:bodyPr wrap="square" lIns="0" rIns="0" tIns="0" bIns="0">
            <a:spAutoFit/>
          </a:bodyPr>
          <a:lstStyle/>
          <a:p>
            <a:r>
              <a:rPr b="1" sz="1200">
                <a:solidFill>
                  <a:srgbClr val="FF2E63"/>
                </a:solidFill>
                <a:latin typeface="Calibri"/>
              </a:rPr>
              <a:t>03  VISUAL DESIGNER · 2023</a:t>
            </a:r>
          </a:p>
        </p:txBody>
      </p:sp>
      <p:sp>
        <p:nvSpPr>
          <p:cNvPr id="5" name="TextBox 4"/>
          <p:cNvSpPr txBox="1"/>
          <p:nvPr/>
        </p:nvSpPr>
        <p:spPr>
          <a:xfrm>
            <a:off x="7620000" y="952500"/>
            <a:ext cx="4064000" cy="1028700"/>
          </a:xfrm>
          <a:prstGeom prst="rect">
            <a:avLst/>
          </a:prstGeom>
          <a:noFill/>
        </p:spPr>
        <p:txBody>
          <a:bodyPr wrap="square" lIns="0" rIns="0" tIns="0" bIns="0">
            <a:spAutoFit/>
          </a:bodyPr>
          <a:lstStyle/>
          <a:p>
            <a:r>
              <a:rPr b="1" sz="2700">
                <a:solidFill>
                  <a:srgbClr val="EDEDED"/>
                </a:solidFill>
                <a:latin typeface="Calibri"/>
              </a:rPr>
              <a:t>Social Media Kit Glowskin</a:t>
            </a:r>
          </a:p>
        </p:txBody>
      </p:sp>
      <p:sp>
        <p:nvSpPr>
          <p:cNvPr id="6" name="TextBox 5"/>
          <p:cNvSpPr txBox="1"/>
          <p:nvPr/>
        </p:nvSpPr>
        <p:spPr>
          <a:xfrm>
            <a:off x="7620000" y="2540000"/>
            <a:ext cx="4064000" cy="533400"/>
          </a:xfrm>
          <a:prstGeom prst="rect">
            <a:avLst/>
          </a:prstGeom>
          <a:noFill/>
        </p:spPr>
        <p:txBody>
          <a:bodyPr wrap="square" lIns="0" rIns="0" tIns="0" bIns="0">
            <a:spAutoFit/>
          </a:bodyPr>
          <a:lstStyle/>
          <a:p>
            <a:r>
              <a:rPr b="0" sz="1400">
                <a:solidFill>
                  <a:srgbClr val="9A9A9A"/>
                </a:solidFill>
                <a:latin typeface="Calibri"/>
              </a:rPr>
              <a:t>36 template konten Instagram untuk brand skincare lokal.</a:t>
            </a:r>
          </a:p>
        </p:txBody>
      </p:sp>
      <p:sp>
        <p:nvSpPr>
          <p:cNvPr id="7" name="TextBox 6"/>
          <p:cNvSpPr txBox="1"/>
          <p:nvPr/>
        </p:nvSpPr>
        <p:spPr>
          <a:xfrm>
            <a:off x="762000" y="4889500"/>
            <a:ext cx="3302000" cy="419100"/>
          </a:xfrm>
          <a:prstGeom prst="rect">
            <a:avLst/>
          </a:prstGeom>
          <a:noFill/>
        </p:spPr>
        <p:txBody>
          <a:bodyPr wrap="square" lIns="0" rIns="0" tIns="0" bIns="0">
            <a:spAutoFit/>
          </a:bodyPr>
          <a:lstStyle/>
          <a:p>
            <a:r>
              <a:rPr b="1" sz="1100">
                <a:solidFill>
                  <a:srgbClr val="FF2E63"/>
                </a:solidFill>
                <a:latin typeface="Calibri"/>
              </a:rPr>
              <a:t>MASALAH</a:t>
            </a:r>
          </a:p>
        </p:txBody>
      </p:sp>
      <p:sp>
        <p:nvSpPr>
          <p:cNvPr id="8" name="TextBox 7"/>
          <p:cNvSpPr txBox="1"/>
          <p:nvPr/>
        </p:nvSpPr>
        <p:spPr>
          <a:xfrm>
            <a:off x="762000" y="5175250"/>
            <a:ext cx="3302000" cy="495300"/>
          </a:xfrm>
          <a:prstGeom prst="rect">
            <a:avLst/>
          </a:prstGeom>
          <a:noFill/>
        </p:spPr>
        <p:txBody>
          <a:bodyPr wrap="square" lIns="0" rIns="0" tIns="0" bIns="0">
            <a:spAutoFit/>
          </a:bodyPr>
          <a:lstStyle/>
          <a:p>
            <a:r>
              <a:rPr b="0" sz="1300">
                <a:solidFill>
                  <a:srgbClr val="EDEDED"/>
                </a:solidFill>
                <a:latin typeface="Calibri"/>
              </a:rPr>
              <a:t>Tim kecil Glowskin butuh waktu lama membuat konten dan tampilan feed tidak konsisten.</a:t>
            </a:r>
          </a:p>
        </p:txBody>
      </p:sp>
      <p:sp>
        <p:nvSpPr>
          <p:cNvPr id="9" name="TextBox 8"/>
          <p:cNvSpPr txBox="1"/>
          <p:nvPr/>
        </p:nvSpPr>
        <p:spPr>
          <a:xfrm>
            <a:off x="4445000" y="4889500"/>
            <a:ext cx="3302000" cy="419100"/>
          </a:xfrm>
          <a:prstGeom prst="rect">
            <a:avLst/>
          </a:prstGeom>
          <a:noFill/>
        </p:spPr>
        <p:txBody>
          <a:bodyPr wrap="square" lIns="0" rIns="0" tIns="0" bIns="0">
            <a:spAutoFit/>
          </a:bodyPr>
          <a:lstStyle/>
          <a:p>
            <a:r>
              <a:rPr b="1" sz="1100">
                <a:solidFill>
                  <a:srgbClr val="FF2E63"/>
                </a:solidFill>
                <a:latin typeface="Calibri"/>
              </a:rPr>
              <a:t>PROSES</a:t>
            </a:r>
          </a:p>
        </p:txBody>
      </p:sp>
      <p:sp>
        <p:nvSpPr>
          <p:cNvPr id="10" name="TextBox 9"/>
          <p:cNvSpPr txBox="1"/>
          <p:nvPr/>
        </p:nvSpPr>
        <p:spPr>
          <a:xfrm>
            <a:off x="4445000" y="5175250"/>
            <a:ext cx="3302000" cy="495300"/>
          </a:xfrm>
          <a:prstGeom prst="rect">
            <a:avLst/>
          </a:prstGeom>
          <a:noFill/>
        </p:spPr>
        <p:txBody>
          <a:bodyPr wrap="square" lIns="0" rIns="0" tIns="0" bIns="0">
            <a:spAutoFit/>
          </a:bodyPr>
          <a:lstStyle/>
          <a:p>
            <a:r>
              <a:rPr b="0" sz="1300">
                <a:solidFill>
                  <a:srgbClr val="EDEDED"/>
                </a:solidFill>
                <a:latin typeface="Calibri"/>
              </a:rPr>
              <a:t>Menyusun 6 pilar konten, lalu membuat template edukasi, rilis produk, mitos atau fakta, dan promo yang bisa diedit sendiri di Canva.</a:t>
            </a:r>
          </a:p>
        </p:txBody>
      </p:sp>
      <p:sp>
        <p:nvSpPr>
          <p:cNvPr id="11" name="TextBox 10"/>
          <p:cNvSpPr txBox="1"/>
          <p:nvPr/>
        </p:nvSpPr>
        <p:spPr>
          <a:xfrm>
            <a:off x="8128000" y="4889500"/>
            <a:ext cx="3302000" cy="419100"/>
          </a:xfrm>
          <a:prstGeom prst="rect">
            <a:avLst/>
          </a:prstGeom>
          <a:noFill/>
        </p:spPr>
        <p:txBody>
          <a:bodyPr wrap="square" lIns="0" rIns="0" tIns="0" bIns="0">
            <a:spAutoFit/>
          </a:bodyPr>
          <a:lstStyle/>
          <a:p>
            <a:r>
              <a:rPr b="1" sz="1100">
                <a:solidFill>
                  <a:srgbClr val="FF2E63"/>
                </a:solidFill>
                <a:latin typeface="Calibri"/>
              </a:rPr>
              <a:t>HASIL</a:t>
            </a:r>
          </a:p>
        </p:txBody>
      </p:sp>
      <p:sp>
        <p:nvSpPr>
          <p:cNvPr id="12" name="TextBox 11"/>
          <p:cNvSpPr txBox="1"/>
          <p:nvPr/>
        </p:nvSpPr>
        <p:spPr>
          <a:xfrm>
            <a:off x="8128000" y="5175250"/>
            <a:ext cx="3302000" cy="495300"/>
          </a:xfrm>
          <a:prstGeom prst="rect">
            <a:avLst/>
          </a:prstGeom>
          <a:noFill/>
        </p:spPr>
        <p:txBody>
          <a:bodyPr wrap="square" lIns="0" rIns="0" tIns="0" bIns="0">
            <a:spAutoFit/>
          </a:bodyPr>
          <a:lstStyle/>
          <a:p>
            <a:r>
              <a:rPr b="0" sz="1300">
                <a:solidFill>
                  <a:srgbClr val="EDEDED"/>
                </a:solidFill>
                <a:latin typeface="Calibri"/>
              </a:rPr>
              <a:t>Waktu produksi konten turun dari 3 jam menjadi sekitar 45 menit per unggahan, dan engagement naik 2 kali dalam 4 bulan.</a:t>
            </a:r>
          </a:p>
        </p:txBody>
      </p:sp>
      <p:sp>
        <p:nvSpPr>
          <p:cNvPr id="13" name="TextBox 12"/>
          <p:cNvSpPr txBox="1"/>
          <p:nvPr/>
        </p:nvSpPr>
        <p:spPr>
          <a:xfrm>
            <a:off x="7620000" y="3810000"/>
            <a:ext cx="4064000" cy="457200"/>
          </a:xfrm>
          <a:prstGeom prst="rect">
            <a:avLst/>
          </a:prstGeom>
          <a:noFill/>
        </p:spPr>
        <p:txBody>
          <a:bodyPr wrap="square" lIns="0" rIns="0" tIns="0" bIns="0">
            <a:spAutoFit/>
          </a:bodyPr>
          <a:lstStyle/>
          <a:p>
            <a:r>
              <a:rPr b="0" sz="1200">
                <a:solidFill>
                  <a:srgbClr val="9A9A9A"/>
                </a:solidFill>
                <a:latin typeface="Calibri"/>
              </a:rPr>
              <a:t>Tools: Figma, Canva, Adobe Photoshop</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kriuk-kemasan.png"/>
          <p:cNvPicPr>
            <a:picLocks noChangeAspect="1"/>
          </p:cNvPicPr>
          <p:nvPr/>
        </p:nvPicPr>
        <p:blipFill>
          <a:blip r:embed="rId2"/>
          <a:stretch>
            <a:fillRect/>
          </a:stretch>
        </p:blipFill>
        <p:spPr>
          <a:xfrm>
            <a:off x="0" y="0"/>
            <a:ext cx="7112000" cy="4445000"/>
          </a:xfrm>
          <a:prstGeom prst="rect">
            <a:avLst/>
          </a:prstGeom>
        </p:spPr>
      </p:pic>
      <p:sp>
        <p:nvSpPr>
          <p:cNvPr id="4" name="TextBox 3"/>
          <p:cNvSpPr txBox="1"/>
          <p:nvPr/>
        </p:nvSpPr>
        <p:spPr>
          <a:xfrm>
            <a:off x="7620000" y="571500"/>
            <a:ext cx="4064000" cy="457200"/>
          </a:xfrm>
          <a:prstGeom prst="rect">
            <a:avLst/>
          </a:prstGeom>
          <a:noFill/>
        </p:spPr>
        <p:txBody>
          <a:bodyPr wrap="square" lIns="0" rIns="0" tIns="0" bIns="0">
            <a:spAutoFit/>
          </a:bodyPr>
          <a:lstStyle/>
          <a:p>
            <a:r>
              <a:rPr b="1" sz="1200">
                <a:solidFill>
                  <a:srgbClr val="FF2E63"/>
                </a:solidFill>
                <a:latin typeface="Calibri"/>
              </a:rPr>
              <a:t>04  PACKAGING DESIGNER · 2023</a:t>
            </a:r>
          </a:p>
        </p:txBody>
      </p:sp>
      <p:sp>
        <p:nvSpPr>
          <p:cNvPr id="5" name="TextBox 4"/>
          <p:cNvSpPr txBox="1"/>
          <p:nvPr/>
        </p:nvSpPr>
        <p:spPr>
          <a:xfrm>
            <a:off x="7620000" y="952500"/>
            <a:ext cx="4064000" cy="1028700"/>
          </a:xfrm>
          <a:prstGeom prst="rect">
            <a:avLst/>
          </a:prstGeom>
          <a:noFill/>
        </p:spPr>
        <p:txBody>
          <a:bodyPr wrap="square" lIns="0" rIns="0" tIns="0" bIns="0">
            <a:spAutoFit/>
          </a:bodyPr>
          <a:lstStyle/>
          <a:p>
            <a:r>
              <a:rPr b="1" sz="2700">
                <a:solidFill>
                  <a:srgbClr val="EDEDED"/>
                </a:solidFill>
                <a:latin typeface="Calibri"/>
              </a:rPr>
              <a:t>Kemasan Keripik Kriuk</a:t>
            </a:r>
          </a:p>
        </p:txBody>
      </p:sp>
      <p:sp>
        <p:nvSpPr>
          <p:cNvPr id="6" name="TextBox 5"/>
          <p:cNvSpPr txBox="1"/>
          <p:nvPr/>
        </p:nvSpPr>
        <p:spPr>
          <a:xfrm>
            <a:off x="7620000" y="2540000"/>
            <a:ext cx="4064000" cy="533400"/>
          </a:xfrm>
          <a:prstGeom prst="rect">
            <a:avLst/>
          </a:prstGeom>
          <a:noFill/>
        </p:spPr>
        <p:txBody>
          <a:bodyPr wrap="square" lIns="0" rIns="0" tIns="0" bIns="0">
            <a:spAutoFit/>
          </a:bodyPr>
          <a:lstStyle/>
          <a:p>
            <a:r>
              <a:rPr b="0" sz="1400">
                <a:solidFill>
                  <a:srgbClr val="9A9A9A"/>
                </a:solidFill>
                <a:latin typeface="Calibri"/>
              </a:rPr>
              <a:t>Desain kemasan tiga varian rasa untuk keripik singkong rumahan.</a:t>
            </a:r>
          </a:p>
        </p:txBody>
      </p:sp>
      <p:sp>
        <p:nvSpPr>
          <p:cNvPr id="7" name="TextBox 6"/>
          <p:cNvSpPr txBox="1"/>
          <p:nvPr/>
        </p:nvSpPr>
        <p:spPr>
          <a:xfrm>
            <a:off x="762000" y="4889500"/>
            <a:ext cx="3302000" cy="419100"/>
          </a:xfrm>
          <a:prstGeom prst="rect">
            <a:avLst/>
          </a:prstGeom>
          <a:noFill/>
        </p:spPr>
        <p:txBody>
          <a:bodyPr wrap="square" lIns="0" rIns="0" tIns="0" bIns="0">
            <a:spAutoFit/>
          </a:bodyPr>
          <a:lstStyle/>
          <a:p>
            <a:r>
              <a:rPr b="1" sz="1100">
                <a:solidFill>
                  <a:srgbClr val="FF2E63"/>
                </a:solidFill>
                <a:latin typeface="Calibri"/>
              </a:rPr>
              <a:t>MASALAH</a:t>
            </a:r>
          </a:p>
        </p:txBody>
      </p:sp>
      <p:sp>
        <p:nvSpPr>
          <p:cNvPr id="8" name="TextBox 7"/>
          <p:cNvSpPr txBox="1"/>
          <p:nvPr/>
        </p:nvSpPr>
        <p:spPr>
          <a:xfrm>
            <a:off x="762000" y="5175250"/>
            <a:ext cx="3302000" cy="495300"/>
          </a:xfrm>
          <a:prstGeom prst="rect">
            <a:avLst/>
          </a:prstGeom>
          <a:noFill/>
        </p:spPr>
        <p:txBody>
          <a:bodyPr wrap="square" lIns="0" rIns="0" tIns="0" bIns="0">
            <a:spAutoFit/>
          </a:bodyPr>
          <a:lstStyle/>
          <a:p>
            <a:r>
              <a:rPr b="0" sz="1300">
                <a:solidFill>
                  <a:srgbClr val="EDEDED"/>
                </a:solidFill>
                <a:latin typeface="Calibri"/>
              </a:rPr>
              <a:t>Kemasan plastik polos membuat produk tenggelam di rak toko oleh-oleh.</a:t>
            </a:r>
          </a:p>
        </p:txBody>
      </p:sp>
      <p:sp>
        <p:nvSpPr>
          <p:cNvPr id="9" name="TextBox 8"/>
          <p:cNvSpPr txBox="1"/>
          <p:nvPr/>
        </p:nvSpPr>
        <p:spPr>
          <a:xfrm>
            <a:off x="4445000" y="4889500"/>
            <a:ext cx="3302000" cy="419100"/>
          </a:xfrm>
          <a:prstGeom prst="rect">
            <a:avLst/>
          </a:prstGeom>
          <a:noFill/>
        </p:spPr>
        <p:txBody>
          <a:bodyPr wrap="square" lIns="0" rIns="0" tIns="0" bIns="0">
            <a:spAutoFit/>
          </a:bodyPr>
          <a:lstStyle/>
          <a:p>
            <a:r>
              <a:rPr b="1" sz="1100">
                <a:solidFill>
                  <a:srgbClr val="FF2E63"/>
                </a:solidFill>
                <a:latin typeface="Calibri"/>
              </a:rPr>
              <a:t>PROSES</a:t>
            </a:r>
          </a:p>
        </p:txBody>
      </p:sp>
      <p:sp>
        <p:nvSpPr>
          <p:cNvPr id="10" name="TextBox 9"/>
          <p:cNvSpPr txBox="1"/>
          <p:nvPr/>
        </p:nvSpPr>
        <p:spPr>
          <a:xfrm>
            <a:off x="4445000" y="5175250"/>
            <a:ext cx="3302000" cy="495300"/>
          </a:xfrm>
          <a:prstGeom prst="rect">
            <a:avLst/>
          </a:prstGeom>
          <a:noFill/>
        </p:spPr>
        <p:txBody>
          <a:bodyPr wrap="square" lIns="0" rIns="0" tIns="0" bIns="0">
            <a:spAutoFit/>
          </a:bodyPr>
          <a:lstStyle/>
          <a:p>
            <a:r>
              <a:rPr b="0" sz="1300">
                <a:solidFill>
                  <a:srgbClr val="EDEDED"/>
                </a:solidFill>
                <a:latin typeface="Calibri"/>
              </a:rPr>
              <a:t>Sistem warna per rasa, logotype tebal yang terbaca dari jauh, dan label netto yang jelas.</a:t>
            </a:r>
          </a:p>
        </p:txBody>
      </p:sp>
      <p:sp>
        <p:nvSpPr>
          <p:cNvPr id="11" name="TextBox 10"/>
          <p:cNvSpPr txBox="1"/>
          <p:nvPr/>
        </p:nvSpPr>
        <p:spPr>
          <a:xfrm>
            <a:off x="8128000" y="4889500"/>
            <a:ext cx="3302000" cy="419100"/>
          </a:xfrm>
          <a:prstGeom prst="rect">
            <a:avLst/>
          </a:prstGeom>
          <a:noFill/>
        </p:spPr>
        <p:txBody>
          <a:bodyPr wrap="square" lIns="0" rIns="0" tIns="0" bIns="0">
            <a:spAutoFit/>
          </a:bodyPr>
          <a:lstStyle/>
          <a:p>
            <a:r>
              <a:rPr b="1" sz="1100">
                <a:solidFill>
                  <a:srgbClr val="FF2E63"/>
                </a:solidFill>
                <a:latin typeface="Calibri"/>
              </a:rPr>
              <a:t>HASIL</a:t>
            </a:r>
          </a:p>
        </p:txBody>
      </p:sp>
      <p:sp>
        <p:nvSpPr>
          <p:cNvPr id="12" name="TextBox 11"/>
          <p:cNvSpPr txBox="1"/>
          <p:nvPr/>
        </p:nvSpPr>
        <p:spPr>
          <a:xfrm>
            <a:off x="8128000" y="5175250"/>
            <a:ext cx="3302000" cy="495300"/>
          </a:xfrm>
          <a:prstGeom prst="rect">
            <a:avLst/>
          </a:prstGeom>
          <a:noFill/>
        </p:spPr>
        <p:txBody>
          <a:bodyPr wrap="square" lIns="0" rIns="0" tIns="0" bIns="0">
            <a:spAutoFit/>
          </a:bodyPr>
          <a:lstStyle/>
          <a:p>
            <a:r>
              <a:rPr b="0" sz="1300">
                <a:solidFill>
                  <a:srgbClr val="EDEDED"/>
                </a:solidFill>
                <a:latin typeface="Calibri"/>
              </a:rPr>
              <a:t>Produk masuk ke 12 toko oleh-oleh baru dalam 3 bulan setelah kemasan diganti.</a:t>
            </a:r>
          </a:p>
        </p:txBody>
      </p:sp>
      <p:sp>
        <p:nvSpPr>
          <p:cNvPr id="13" name="TextBox 12"/>
          <p:cNvSpPr txBox="1"/>
          <p:nvPr/>
        </p:nvSpPr>
        <p:spPr>
          <a:xfrm>
            <a:off x="7620000" y="3810000"/>
            <a:ext cx="4064000" cy="457200"/>
          </a:xfrm>
          <a:prstGeom prst="rect">
            <a:avLst/>
          </a:prstGeom>
          <a:noFill/>
        </p:spPr>
        <p:txBody>
          <a:bodyPr wrap="square" lIns="0" rIns="0" tIns="0" bIns="0">
            <a:spAutoFit/>
          </a:bodyPr>
          <a:lstStyle/>
          <a:p>
            <a:r>
              <a:rPr b="0" sz="1200">
                <a:solidFill>
                  <a:srgbClr val="9A9A9A"/>
                </a:solidFill>
                <a:latin typeface="Calibri"/>
              </a:rPr>
              <a:t>Tools: Adobe Illustrator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oster-pameran.png"/>
          <p:cNvPicPr>
            <a:picLocks noChangeAspect="1"/>
          </p:cNvPicPr>
          <p:nvPr/>
        </p:nvPicPr>
        <p:blipFill>
          <a:blip r:embed="rId2"/>
          <a:stretch>
            <a:fillRect/>
          </a:stretch>
        </p:blipFill>
        <p:spPr>
          <a:xfrm>
            <a:off x="0" y="0"/>
            <a:ext cx="7112000" cy="4445000"/>
          </a:xfrm>
          <a:prstGeom prst="rect">
            <a:avLst/>
          </a:prstGeom>
        </p:spPr>
      </p:pic>
      <p:sp>
        <p:nvSpPr>
          <p:cNvPr id="4" name="TextBox 3"/>
          <p:cNvSpPr txBox="1"/>
          <p:nvPr/>
        </p:nvSpPr>
        <p:spPr>
          <a:xfrm>
            <a:off x="7620000" y="571500"/>
            <a:ext cx="4064000" cy="457200"/>
          </a:xfrm>
          <a:prstGeom prst="rect">
            <a:avLst/>
          </a:prstGeom>
          <a:noFill/>
        </p:spPr>
        <p:txBody>
          <a:bodyPr wrap="square" lIns="0" rIns="0" tIns="0" bIns="0">
            <a:spAutoFit/>
          </a:bodyPr>
          <a:lstStyle/>
          <a:p>
            <a:r>
              <a:rPr b="1" sz="1200">
                <a:solidFill>
                  <a:srgbClr val="FF2E63"/>
                </a:solidFill>
                <a:latin typeface="Calibri"/>
              </a:rPr>
              <a:t>05  GRAPHIC DESIGNER · 2022</a:t>
            </a:r>
          </a:p>
        </p:txBody>
      </p:sp>
      <p:sp>
        <p:nvSpPr>
          <p:cNvPr id="5" name="TextBox 4"/>
          <p:cNvSpPr txBox="1"/>
          <p:nvPr/>
        </p:nvSpPr>
        <p:spPr>
          <a:xfrm>
            <a:off x="7620000" y="952500"/>
            <a:ext cx="4064000" cy="1028700"/>
          </a:xfrm>
          <a:prstGeom prst="rect">
            <a:avLst/>
          </a:prstGeom>
          <a:noFill/>
        </p:spPr>
        <p:txBody>
          <a:bodyPr wrap="square" lIns="0" rIns="0" tIns="0" bIns="0">
            <a:spAutoFit/>
          </a:bodyPr>
          <a:lstStyle/>
          <a:p>
            <a:r>
              <a:rPr b="1" sz="2700">
                <a:solidFill>
                  <a:srgbClr val="EDEDED"/>
                </a:solidFill>
                <a:latin typeface="Calibri"/>
              </a:rPr>
              <a:t>Poster Festival Seni Malam Jogja</a:t>
            </a:r>
          </a:p>
        </p:txBody>
      </p:sp>
      <p:sp>
        <p:nvSpPr>
          <p:cNvPr id="6" name="TextBox 5"/>
          <p:cNvSpPr txBox="1"/>
          <p:nvPr/>
        </p:nvSpPr>
        <p:spPr>
          <a:xfrm>
            <a:off x="7620000" y="2540000"/>
            <a:ext cx="4064000" cy="533400"/>
          </a:xfrm>
          <a:prstGeom prst="rect">
            <a:avLst/>
          </a:prstGeom>
          <a:noFill/>
        </p:spPr>
        <p:txBody>
          <a:bodyPr wrap="square" lIns="0" rIns="0" tIns="0" bIns="0">
            <a:spAutoFit/>
          </a:bodyPr>
          <a:lstStyle/>
          <a:p>
            <a:r>
              <a:rPr b="0" sz="1400">
                <a:solidFill>
                  <a:srgbClr val="9A9A9A"/>
                </a:solidFill>
                <a:latin typeface="Calibri"/>
              </a:rPr>
              <a:t>Poster utama dan turunan media sosial untuk festival seni tiga malam.</a:t>
            </a:r>
          </a:p>
        </p:txBody>
      </p:sp>
      <p:sp>
        <p:nvSpPr>
          <p:cNvPr id="7" name="TextBox 6"/>
          <p:cNvSpPr txBox="1"/>
          <p:nvPr/>
        </p:nvSpPr>
        <p:spPr>
          <a:xfrm>
            <a:off x="762000" y="4889500"/>
            <a:ext cx="3302000" cy="419100"/>
          </a:xfrm>
          <a:prstGeom prst="rect">
            <a:avLst/>
          </a:prstGeom>
          <a:noFill/>
        </p:spPr>
        <p:txBody>
          <a:bodyPr wrap="square" lIns="0" rIns="0" tIns="0" bIns="0">
            <a:spAutoFit/>
          </a:bodyPr>
          <a:lstStyle/>
          <a:p>
            <a:r>
              <a:rPr b="1" sz="1100">
                <a:solidFill>
                  <a:srgbClr val="FF2E63"/>
                </a:solidFill>
                <a:latin typeface="Calibri"/>
              </a:rPr>
              <a:t>MASALAH</a:t>
            </a:r>
          </a:p>
        </p:txBody>
      </p:sp>
      <p:sp>
        <p:nvSpPr>
          <p:cNvPr id="8" name="TextBox 7"/>
          <p:cNvSpPr txBox="1"/>
          <p:nvPr/>
        </p:nvSpPr>
        <p:spPr>
          <a:xfrm>
            <a:off x="762000" y="5175250"/>
            <a:ext cx="3302000" cy="495300"/>
          </a:xfrm>
          <a:prstGeom prst="rect">
            <a:avLst/>
          </a:prstGeom>
          <a:noFill/>
        </p:spPr>
        <p:txBody>
          <a:bodyPr wrap="square" lIns="0" rIns="0" tIns="0" bIns="0">
            <a:spAutoFit/>
          </a:bodyPr>
          <a:lstStyle/>
          <a:p>
            <a:r>
              <a:rPr b="0" sz="1300">
                <a:solidFill>
                  <a:srgbClr val="EDEDED"/>
                </a:solidFill>
                <a:latin typeface="Calibri"/>
              </a:rPr>
              <a:t>Panitia butuh satu visual yang kuat untuk cetak A3, baliho, dan feed Instagram sekaligus.</a:t>
            </a:r>
          </a:p>
        </p:txBody>
      </p:sp>
      <p:sp>
        <p:nvSpPr>
          <p:cNvPr id="9" name="TextBox 8"/>
          <p:cNvSpPr txBox="1"/>
          <p:nvPr/>
        </p:nvSpPr>
        <p:spPr>
          <a:xfrm>
            <a:off x="4445000" y="4889500"/>
            <a:ext cx="3302000" cy="419100"/>
          </a:xfrm>
          <a:prstGeom prst="rect">
            <a:avLst/>
          </a:prstGeom>
          <a:noFill/>
        </p:spPr>
        <p:txBody>
          <a:bodyPr wrap="square" lIns="0" rIns="0" tIns="0" bIns="0">
            <a:spAutoFit/>
          </a:bodyPr>
          <a:lstStyle/>
          <a:p>
            <a:r>
              <a:rPr b="1" sz="1100">
                <a:solidFill>
                  <a:srgbClr val="FF2E63"/>
                </a:solidFill>
                <a:latin typeface="Calibri"/>
              </a:rPr>
              <a:t>PROSES</a:t>
            </a:r>
          </a:p>
        </p:txBody>
      </p:sp>
      <p:sp>
        <p:nvSpPr>
          <p:cNvPr id="10" name="TextBox 9"/>
          <p:cNvSpPr txBox="1"/>
          <p:nvPr/>
        </p:nvSpPr>
        <p:spPr>
          <a:xfrm>
            <a:off x="4445000" y="5175250"/>
            <a:ext cx="3302000" cy="495300"/>
          </a:xfrm>
          <a:prstGeom prst="rect">
            <a:avLst/>
          </a:prstGeom>
          <a:noFill/>
        </p:spPr>
        <p:txBody>
          <a:bodyPr wrap="square" lIns="0" rIns="0" tIns="0" bIns="0">
            <a:spAutoFit/>
          </a:bodyPr>
          <a:lstStyle/>
          <a:p>
            <a:r>
              <a:rPr b="0" sz="1300">
                <a:solidFill>
                  <a:srgbClr val="EDEDED"/>
                </a:solidFill>
                <a:latin typeface="Calibri"/>
              </a:rPr>
              <a:t>Ilustrasi bulan dan siluet kota dengan tipografi besar, lalu diturunkan ke 8 format ukuran.</a:t>
            </a:r>
          </a:p>
        </p:txBody>
      </p:sp>
      <p:sp>
        <p:nvSpPr>
          <p:cNvPr id="11" name="TextBox 10"/>
          <p:cNvSpPr txBox="1"/>
          <p:nvPr/>
        </p:nvSpPr>
        <p:spPr>
          <a:xfrm>
            <a:off x="8128000" y="4889500"/>
            <a:ext cx="3302000" cy="419100"/>
          </a:xfrm>
          <a:prstGeom prst="rect">
            <a:avLst/>
          </a:prstGeom>
          <a:noFill/>
        </p:spPr>
        <p:txBody>
          <a:bodyPr wrap="square" lIns="0" rIns="0" tIns="0" bIns="0">
            <a:spAutoFit/>
          </a:bodyPr>
          <a:lstStyle/>
          <a:p>
            <a:r>
              <a:rPr b="1" sz="1100">
                <a:solidFill>
                  <a:srgbClr val="FF2E63"/>
                </a:solidFill>
                <a:latin typeface="Calibri"/>
              </a:rPr>
              <a:t>HASIL</a:t>
            </a:r>
          </a:p>
        </p:txBody>
      </p:sp>
      <p:sp>
        <p:nvSpPr>
          <p:cNvPr id="12" name="TextBox 11"/>
          <p:cNvSpPr txBox="1"/>
          <p:nvPr/>
        </p:nvSpPr>
        <p:spPr>
          <a:xfrm>
            <a:off x="8128000" y="5175250"/>
            <a:ext cx="3302000" cy="495300"/>
          </a:xfrm>
          <a:prstGeom prst="rect">
            <a:avLst/>
          </a:prstGeom>
          <a:noFill/>
        </p:spPr>
        <p:txBody>
          <a:bodyPr wrap="square" lIns="0" rIns="0" tIns="0" bIns="0">
            <a:spAutoFit/>
          </a:bodyPr>
          <a:lstStyle/>
          <a:p>
            <a:r>
              <a:rPr b="0" sz="1300">
                <a:solidFill>
                  <a:srgbClr val="EDEDED"/>
                </a:solidFill>
                <a:latin typeface="Calibri"/>
              </a:rPr>
              <a:t>Satu sistem visual dipakai di semua media promosi selama sebulan menjelang acara.</a:t>
            </a:r>
          </a:p>
        </p:txBody>
      </p:sp>
      <p:sp>
        <p:nvSpPr>
          <p:cNvPr id="13" name="TextBox 12"/>
          <p:cNvSpPr txBox="1"/>
          <p:nvPr/>
        </p:nvSpPr>
        <p:spPr>
          <a:xfrm>
            <a:off x="7620000" y="3810000"/>
            <a:ext cx="4064000" cy="457200"/>
          </a:xfrm>
          <a:prstGeom prst="rect">
            <a:avLst/>
          </a:prstGeom>
          <a:noFill/>
        </p:spPr>
        <p:txBody>
          <a:bodyPr wrap="square" lIns="0" rIns="0" tIns="0" bIns="0">
            <a:spAutoFit/>
          </a:bodyPr>
          <a:lstStyle/>
          <a:p>
            <a:r>
              <a:rPr b="0" sz="1200">
                <a:solidFill>
                  <a:srgbClr val="9A9A9A"/>
                </a:solidFill>
                <a:latin typeface="Calibri"/>
              </a:rPr>
              <a:t>Tools: Adobe Illustrator, Adobe Photoshop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212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62000" y="698500"/>
            <a:ext cx="5080000" cy="495300"/>
          </a:xfrm>
          <a:prstGeom prst="rect">
            <a:avLst/>
          </a:prstGeom>
          <a:noFill/>
        </p:spPr>
        <p:txBody>
          <a:bodyPr wrap="square" lIns="0" rIns="0" tIns="0" bIns="0">
            <a:spAutoFit/>
          </a:bodyPr>
          <a:lstStyle/>
          <a:p>
            <a:r>
              <a:rPr b="1" sz="1300">
                <a:solidFill>
                  <a:srgbClr val="FF2E63"/>
                </a:solidFill>
                <a:latin typeface="Calibri"/>
              </a:rPr>
              <a:t>06  KEAHLIAN</a:t>
            </a:r>
          </a:p>
        </p:txBody>
      </p:sp>
      <p:sp>
        <p:nvSpPr>
          <p:cNvPr id="4" name="TextBox 3"/>
          <p:cNvSpPr txBox="1"/>
          <p:nvPr/>
        </p:nvSpPr>
        <p:spPr>
          <a:xfrm>
            <a:off x="762000" y="1206500"/>
            <a:ext cx="10795000" cy="838200"/>
          </a:xfrm>
          <a:prstGeom prst="rect">
            <a:avLst/>
          </a:prstGeom>
          <a:noFill/>
        </p:spPr>
        <p:txBody>
          <a:bodyPr wrap="square" lIns="0" rIns="0" tIns="0" bIns="0">
            <a:spAutoFit/>
          </a:bodyPr>
          <a:lstStyle/>
          <a:p>
            <a:r>
              <a:rPr b="1" sz="2200">
                <a:solidFill>
                  <a:srgbClr val="EDEDED"/>
                </a:solidFill>
                <a:latin typeface="Calibri"/>
              </a:rPr>
              <a:t>Brand Identity  +  Packaging Design  +  Social Media Design  +  Adobe Illustrator  +  Adobe Photoshop  +  Figma  +  Canva</a:t>
            </a:r>
          </a:p>
        </p:txBody>
      </p:sp>
      <p:sp>
        <p:nvSpPr>
          <p:cNvPr id="5" name="TextBox 4"/>
          <p:cNvSpPr txBox="1"/>
          <p:nvPr/>
        </p:nvSpPr>
        <p:spPr>
          <a:xfrm>
            <a:off x="762000" y="3556000"/>
            <a:ext cx="10160000" cy="2857500"/>
          </a:xfrm>
          <a:prstGeom prst="rect">
            <a:avLst/>
          </a:prstGeom>
          <a:noFill/>
        </p:spPr>
        <p:txBody>
          <a:bodyPr wrap="square" lIns="0" rIns="0" tIns="0" bIns="0">
            <a:spAutoFit/>
          </a:bodyPr>
          <a:lstStyle/>
          <a:p>
            <a:r>
              <a:rPr b="1" sz="7500">
                <a:solidFill>
                  <a:srgbClr val="EDEDED"/>
                </a:solidFill>
                <a:latin typeface="Calibri"/>
              </a:rPr>
              <a:t>Mari Bicara.</a:t>
            </a:r>
          </a:p>
        </p:txBody>
      </p:sp>
      <p:sp>
        <p:nvSpPr>
          <p:cNvPr id="6" name="Rectangle 5"/>
          <p:cNvSpPr/>
          <p:nvPr/>
        </p:nvSpPr>
        <p:spPr>
          <a:xfrm>
            <a:off x="762000" y="5016500"/>
            <a:ext cx="1016000" cy="50800"/>
          </a:xfrm>
          <a:prstGeom prst="rect">
            <a:avLst/>
          </a:prstGeom>
          <a:solidFill>
            <a:srgbClr val="FF2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5334000"/>
            <a:ext cx="10795000" cy="609600"/>
          </a:xfrm>
          <a:prstGeom prst="rect">
            <a:avLst/>
          </a:prstGeom>
          <a:noFill/>
        </p:spPr>
        <p:txBody>
          <a:bodyPr wrap="square" lIns="0" rIns="0" tIns="0" bIns="0">
            <a:spAutoFit/>
          </a:bodyPr>
          <a:lstStyle/>
          <a:p>
            <a:r>
              <a:rPr b="0" sz="1600">
                <a:solidFill>
                  <a:srgbClr val="9A9A9A"/>
                </a:solidFill>
                <a:latin typeface="Calibri"/>
              </a:rPr>
              <a:t>raka.pratama@email.com   ·   0812-0000-5678   ·   Yogyakarta   ·   linkedin.com/in/rakaaditya</a:t>
            </a:r>
          </a:p>
        </p:txBody>
      </p:sp>
      <p:sp>
        <p:nvSpPr>
          <p:cNvPr id="8" name="TextBox 7"/>
          <p:cNvSpPr txBox="1"/>
          <p:nvPr/>
        </p:nvSpPr>
        <p:spPr>
          <a:xfrm>
            <a:off x="762000" y="6096000"/>
            <a:ext cx="10795000" cy="419100"/>
          </a:xfrm>
          <a:prstGeom prst="rect">
            <a:avLst/>
          </a:prstGeom>
          <a:noFill/>
        </p:spPr>
        <p:txBody>
          <a:bodyPr wrap="square" lIns="0" rIns="0" tIns="0" bIns="0">
            <a:spAutoFit/>
          </a:bodyPr>
          <a:lstStyle/>
          <a:p>
            <a:r>
              <a:rPr b="0" sz="1100">
                <a:solidFill>
                  <a:srgbClr val="9A9A9A"/>
                </a:solidFill>
                <a:latin typeface="Calibri"/>
              </a:rPr>
              <a:t>Contoh portofolio PPT dari Bantu Karier. Tokoh dan isinya fiktif.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Portofolio Raka Aditya Pratama (Contoh Bantu Karier)</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